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1"/>
  </p:sldMasterIdLst>
  <p:notesMasterIdLst>
    <p:notesMasterId r:id="rId11"/>
  </p:notesMasterIdLst>
  <p:sldIdLst>
    <p:sldId id="272" r:id="rId2"/>
    <p:sldId id="257" r:id="rId3"/>
    <p:sldId id="258" r:id="rId4"/>
    <p:sldId id="259" r:id="rId5"/>
    <p:sldId id="276" r:id="rId6"/>
    <p:sldId id="277" r:id="rId7"/>
    <p:sldId id="264" r:id="rId8"/>
    <p:sldId id="270" r:id="rId9"/>
    <p:sldId id="27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7040F-979C-44E4-BA9E-46C0AD6C150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E8899-A963-46EE-AE71-39635D63C6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23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79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6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29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60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5022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49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975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27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263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166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52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728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62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85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109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259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82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150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20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0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58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15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86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70DC-79BE-4330-A456-DC69A6D25B9A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00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EB0ED-B673-4440-9533-3417AE48FD62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  <p:sldLayoutId id="2147483932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8A48B-15E0-BC16-F516-AF0D0F92F373}"/>
              </a:ext>
            </a:extLst>
          </p:cNvPr>
          <p:cNvSpPr/>
          <p:nvPr/>
        </p:nvSpPr>
        <p:spPr>
          <a:xfrm>
            <a:off x="3158593" y="879743"/>
            <a:ext cx="5874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Infosys SpringBoard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CBA8E-CB4C-FBF3-7664-4C170E33B468}"/>
              </a:ext>
            </a:extLst>
          </p:cNvPr>
          <p:cNvSpPr txBox="1"/>
          <p:nvPr/>
        </p:nvSpPr>
        <p:spPr>
          <a:xfrm>
            <a:off x="3123424" y="4028536"/>
            <a:ext cx="594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Group 1 – Batch 11</a:t>
            </a:r>
          </a:p>
          <a:p>
            <a:pPr algn="ctr"/>
            <a:r>
              <a:rPr lang="en-IN" dirty="0"/>
              <a:t>Team-B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11089-F484-C8EF-9A35-9C67A747EE0A}"/>
              </a:ext>
            </a:extLst>
          </p:cNvPr>
          <p:cNvSpPr txBox="1"/>
          <p:nvPr/>
        </p:nvSpPr>
        <p:spPr>
          <a:xfrm>
            <a:off x="8226014" y="4968165"/>
            <a:ext cx="4094670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Submitted By - </a:t>
            </a:r>
          </a:p>
          <a:p>
            <a:pPr algn="ctr">
              <a:lnSpc>
                <a:spcPts val="1292"/>
              </a:lnSpc>
            </a:pPr>
            <a:endParaRPr lang="en-US" dirty="0">
              <a:solidFill>
                <a:srgbClr val="3D3E44"/>
              </a:solidFill>
              <a:latin typeface="Inter Light" pitchFamily="34" charset="0"/>
              <a:ea typeface="Inter Light" pitchFamily="34" charset="-122"/>
              <a:cs typeface="Inter Light" pitchFamily="34" charset="-120"/>
            </a:endParaRPr>
          </a:p>
          <a:p>
            <a:pPr algn="ctr"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Shashank Singh</a:t>
            </a:r>
          </a:p>
          <a:p>
            <a:pPr>
              <a:lnSpc>
                <a:spcPts val="1292"/>
              </a:lnSpc>
            </a:pPr>
            <a:endParaRPr lang="en-US" dirty="0">
              <a:solidFill>
                <a:srgbClr val="3D3E44"/>
              </a:solidFill>
              <a:latin typeface="Inter Light" pitchFamily="34" charset="0"/>
              <a:ea typeface="Inter Light" pitchFamily="34" charset="-122"/>
            </a:endParaRPr>
          </a:p>
          <a:p>
            <a:pPr algn="ctr"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Garvit Rajpoot</a:t>
            </a:r>
          </a:p>
          <a:p>
            <a:pPr>
              <a:lnSpc>
                <a:spcPts val="1292"/>
              </a:lnSpc>
            </a:pPr>
            <a:endParaRPr lang="en-US" dirty="0">
              <a:solidFill>
                <a:srgbClr val="3D3E44"/>
              </a:solidFill>
              <a:latin typeface="Inter Light" pitchFamily="34" charset="0"/>
              <a:ea typeface="Inter Light" pitchFamily="34" charset="-122"/>
            </a:endParaRPr>
          </a:p>
          <a:p>
            <a:pPr algn="ctr"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Vanshika</a:t>
            </a:r>
            <a:endParaRPr lang="en-US" dirty="0"/>
          </a:p>
          <a:p>
            <a:pPr algn="ctr"/>
            <a:endParaRPr lang="en-IN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5FA9F3C-EBBB-1007-B7DA-3DF6127F0365}"/>
              </a:ext>
            </a:extLst>
          </p:cNvPr>
          <p:cNvSpPr/>
          <p:nvPr/>
        </p:nvSpPr>
        <p:spPr>
          <a:xfrm>
            <a:off x="1918647" y="2399073"/>
            <a:ext cx="8354702" cy="103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042"/>
              </a:lnSpc>
            </a:pPr>
            <a:r>
              <a:rPr lang="en-US" sz="3250" b="1" dirty="0">
                <a:solidFill>
                  <a:srgbClr val="74767D"/>
                </a:solidFill>
                <a:latin typeface="Batang" panose="02030600000101010101" pitchFamily="18" charset="-127"/>
                <a:ea typeface="Batang" panose="02030600000101010101" pitchFamily="18" charset="-127"/>
                <a:cs typeface="Montserrat Medium" pitchFamily="34" charset="-120"/>
              </a:rPr>
              <a:t>Food Trends And Understanding Customer Preferences</a:t>
            </a:r>
            <a:endParaRPr lang="en-US" sz="325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19990B-4C6A-3654-4C0D-8A90CC13BDDC}"/>
              </a:ext>
            </a:extLst>
          </p:cNvPr>
          <p:cNvSpPr txBox="1"/>
          <p:nvPr/>
        </p:nvSpPr>
        <p:spPr>
          <a:xfrm>
            <a:off x="1111258" y="4968165"/>
            <a:ext cx="409467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Submitted To - </a:t>
            </a:r>
          </a:p>
          <a:p>
            <a:pPr algn="ctr">
              <a:lnSpc>
                <a:spcPts val="1292"/>
              </a:lnSpc>
            </a:pPr>
            <a:endParaRPr lang="en-US" dirty="0">
              <a:solidFill>
                <a:srgbClr val="3D3E44"/>
              </a:solidFill>
              <a:latin typeface="Inter Light" pitchFamily="34" charset="0"/>
              <a:ea typeface="Inter Light" pitchFamily="34" charset="-122"/>
              <a:cs typeface="Inter Light" pitchFamily="34" charset="-120"/>
            </a:endParaRPr>
          </a:p>
          <a:p>
            <a:pPr algn="ctr">
              <a:lnSpc>
                <a:spcPts val="1292"/>
              </a:lnSpc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Nityasree Mam</a:t>
            </a:r>
          </a:p>
        </p:txBody>
      </p:sp>
    </p:spTree>
    <p:extLst>
      <p:ext uri="{BB962C8B-B14F-4D97-AF65-F5344CB8AC3E}">
        <p14:creationId xmlns:p14="http://schemas.microsoft.com/office/powerpoint/2010/main" val="144692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87537"/>
            <a:ext cx="8482707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Objective: Data-Driven Decisions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2734965"/>
            <a:ext cx="1086901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project aims to design an end-to-end Business Intelligence solution, empowering restaurants to make data-driven decisions across various facets of their operations.</a:t>
            </a:r>
            <a:endParaRPr lang="en-US" sz="1292" dirty="0"/>
          </a:p>
        </p:txBody>
      </p:sp>
      <p:sp>
        <p:nvSpPr>
          <p:cNvPr id="4" name="Shape 2"/>
          <p:cNvSpPr/>
          <p:nvPr/>
        </p:nvSpPr>
        <p:spPr>
          <a:xfrm>
            <a:off x="661492" y="3450233"/>
            <a:ext cx="3512741" cy="1520230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42" y="3450233"/>
            <a:ext cx="76200" cy="15202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2990" y="3634582"/>
            <a:ext cx="2243932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Analyze Performance</a:t>
            </a:r>
            <a:endParaRPr lang="en-US" sz="1625" dirty="0"/>
          </a:p>
        </p:txBody>
      </p:sp>
      <p:sp>
        <p:nvSpPr>
          <p:cNvPr id="7" name="Text 4"/>
          <p:cNvSpPr/>
          <p:nvPr/>
        </p:nvSpPr>
        <p:spPr>
          <a:xfrm>
            <a:off x="902991" y="3992266"/>
            <a:ext cx="3086894" cy="79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Gain insights into restaurant operations, customer behavior, and service performance.</a:t>
            </a:r>
            <a:endParaRPr lang="en-US" sz="1292" dirty="0"/>
          </a:p>
        </p:txBody>
      </p:sp>
      <p:sp>
        <p:nvSpPr>
          <p:cNvPr id="8" name="Shape 5"/>
          <p:cNvSpPr/>
          <p:nvPr/>
        </p:nvSpPr>
        <p:spPr>
          <a:xfrm>
            <a:off x="4339531" y="3450233"/>
            <a:ext cx="3512840" cy="1520230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81" y="3450233"/>
            <a:ext cx="76200" cy="15202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581030" y="3634582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Optimize Strategy</a:t>
            </a:r>
            <a:endParaRPr lang="en-US" sz="1625" dirty="0"/>
          </a:p>
        </p:txBody>
      </p:sp>
      <p:sp>
        <p:nvSpPr>
          <p:cNvPr id="11" name="Text 7"/>
          <p:cNvSpPr/>
          <p:nvPr/>
        </p:nvSpPr>
        <p:spPr>
          <a:xfrm>
            <a:off x="4581029" y="3992266"/>
            <a:ext cx="3086993" cy="79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Develop effective menu strategies, delivery efficiency, and sentiment trend analysis.</a:t>
            </a:r>
            <a:endParaRPr lang="en-US" sz="1292" dirty="0"/>
          </a:p>
        </p:txBody>
      </p:sp>
      <p:sp>
        <p:nvSpPr>
          <p:cNvPr id="12" name="Shape 8"/>
          <p:cNvSpPr/>
          <p:nvPr/>
        </p:nvSpPr>
        <p:spPr>
          <a:xfrm>
            <a:off x="8017670" y="3450233"/>
            <a:ext cx="3512741" cy="1520230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19" y="3450233"/>
            <a:ext cx="76200" cy="152023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59168" y="3634582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Improve Outcomes</a:t>
            </a:r>
            <a:endParaRPr lang="en-US" sz="1625" dirty="0"/>
          </a:p>
        </p:txBody>
      </p:sp>
      <p:sp>
        <p:nvSpPr>
          <p:cNvPr id="15" name="Text 10"/>
          <p:cNvSpPr/>
          <p:nvPr/>
        </p:nvSpPr>
        <p:spPr>
          <a:xfrm>
            <a:off x="8259168" y="3992266"/>
            <a:ext cx="3086894" cy="79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Drive revenue growth, enhance operational efficiency, and boost customer satisfaction.</a:t>
            </a:r>
            <a:endParaRPr lang="en-US" sz="129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456407"/>
            <a:ext cx="6066135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Execution Milestones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61492" y="1221184"/>
            <a:ext cx="629701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project followed a structured approach, broken down into key milestones to ensure comprehensive development and delivery of the BI solution.</a:t>
            </a:r>
            <a:endParaRPr lang="en-US" sz="1292" dirty="0"/>
          </a:p>
        </p:txBody>
      </p:sp>
      <p:sp>
        <p:nvSpPr>
          <p:cNvPr id="5" name="Shape 2"/>
          <p:cNvSpPr/>
          <p:nvPr/>
        </p:nvSpPr>
        <p:spPr>
          <a:xfrm>
            <a:off x="57246" y="1926083"/>
            <a:ext cx="1892055" cy="992287"/>
          </a:xfrm>
          <a:prstGeom prst="roundRect">
            <a:avLst>
              <a:gd name="adj" fmla="val 3600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18674" y="2267198"/>
            <a:ext cx="136919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917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Milestone 1</a:t>
            </a:r>
            <a:endParaRPr lang="en-US" sz="1917" dirty="0"/>
          </a:p>
        </p:txBody>
      </p:sp>
      <p:sp>
        <p:nvSpPr>
          <p:cNvPr id="7" name="Text 4"/>
          <p:cNvSpPr/>
          <p:nvPr/>
        </p:nvSpPr>
        <p:spPr>
          <a:xfrm>
            <a:off x="2077658" y="2101751"/>
            <a:ext cx="3357860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Collection &amp; Preprocessing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2077659" y="2459434"/>
            <a:ext cx="547022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Focus on data cleaning, transformation, and robust modeling.</a:t>
            </a:r>
            <a:endParaRPr lang="en-US" sz="1292" dirty="0"/>
          </a:p>
        </p:txBody>
      </p:sp>
      <p:sp>
        <p:nvSpPr>
          <p:cNvPr id="11" name="Text 8"/>
          <p:cNvSpPr/>
          <p:nvPr/>
        </p:nvSpPr>
        <p:spPr>
          <a:xfrm>
            <a:off x="2077659" y="3259336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First 3 Dashboards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2077659" y="3617019"/>
            <a:ext cx="547022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Restaurant Performance, Customer Demographics, and Preferences.</a:t>
            </a:r>
            <a:endParaRPr lang="en-US" sz="1292" dirty="0"/>
          </a:p>
        </p:txBody>
      </p:sp>
      <p:sp>
        <p:nvSpPr>
          <p:cNvPr id="15" name="Text 12"/>
          <p:cNvSpPr/>
          <p:nvPr/>
        </p:nvSpPr>
        <p:spPr>
          <a:xfrm>
            <a:off x="2077659" y="4416921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Next 2 Dashboards</a:t>
            </a:r>
            <a:endParaRPr lang="en-US" sz="1625" dirty="0"/>
          </a:p>
        </p:txBody>
      </p:sp>
      <p:sp>
        <p:nvSpPr>
          <p:cNvPr id="16" name="Text 13"/>
          <p:cNvSpPr/>
          <p:nvPr/>
        </p:nvSpPr>
        <p:spPr>
          <a:xfrm>
            <a:off x="2077659" y="4774605"/>
            <a:ext cx="547022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Sentiment Analysis and Fast-Food Sales insights.</a:t>
            </a:r>
            <a:endParaRPr lang="en-US" sz="1292" dirty="0"/>
          </a:p>
        </p:txBody>
      </p:sp>
      <p:sp>
        <p:nvSpPr>
          <p:cNvPr id="19" name="Text 16"/>
          <p:cNvSpPr/>
          <p:nvPr/>
        </p:nvSpPr>
        <p:spPr>
          <a:xfrm>
            <a:off x="2077659" y="557450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Final 2 Dashboards</a:t>
            </a:r>
            <a:endParaRPr lang="en-US" sz="1625" dirty="0"/>
          </a:p>
        </p:txBody>
      </p:sp>
      <p:sp>
        <p:nvSpPr>
          <p:cNvPr id="20" name="Text 17"/>
          <p:cNvSpPr/>
          <p:nvPr/>
        </p:nvSpPr>
        <p:spPr>
          <a:xfrm>
            <a:off x="2077659" y="5932190"/>
            <a:ext cx="547022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Delivery Performance and Menu Optimization strategies.</a:t>
            </a:r>
            <a:endParaRPr lang="en-US" sz="1292" dirty="0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2CD57772-8F60-8037-0887-6476D5446D22}"/>
              </a:ext>
            </a:extLst>
          </p:cNvPr>
          <p:cNvSpPr/>
          <p:nvPr/>
        </p:nvSpPr>
        <p:spPr>
          <a:xfrm>
            <a:off x="57246" y="3096234"/>
            <a:ext cx="1892055" cy="992287"/>
          </a:xfrm>
          <a:prstGeom prst="roundRect">
            <a:avLst>
              <a:gd name="adj" fmla="val 3600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D899EE64-C6CE-0CB6-6A72-DBB45E89D33B}"/>
              </a:ext>
            </a:extLst>
          </p:cNvPr>
          <p:cNvSpPr/>
          <p:nvPr/>
        </p:nvSpPr>
        <p:spPr>
          <a:xfrm>
            <a:off x="318674" y="3437349"/>
            <a:ext cx="136919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917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Milestone 2</a:t>
            </a:r>
            <a:endParaRPr lang="en-US" sz="1917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7179AEFC-2532-FF7F-70B0-80BE39759D68}"/>
              </a:ext>
            </a:extLst>
          </p:cNvPr>
          <p:cNvSpPr/>
          <p:nvPr/>
        </p:nvSpPr>
        <p:spPr>
          <a:xfrm>
            <a:off x="57246" y="4266385"/>
            <a:ext cx="1892055" cy="992287"/>
          </a:xfrm>
          <a:prstGeom prst="roundRect">
            <a:avLst>
              <a:gd name="adj" fmla="val 3600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23201CC4-1F9A-30E4-7F54-B95453ABE17A}"/>
              </a:ext>
            </a:extLst>
          </p:cNvPr>
          <p:cNvSpPr/>
          <p:nvPr/>
        </p:nvSpPr>
        <p:spPr>
          <a:xfrm>
            <a:off x="318674" y="4607499"/>
            <a:ext cx="136919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917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Milestone 3</a:t>
            </a:r>
            <a:endParaRPr lang="en-US" sz="1917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E87EA384-456F-2459-EBF2-43F21F16F4A7}"/>
              </a:ext>
            </a:extLst>
          </p:cNvPr>
          <p:cNvSpPr/>
          <p:nvPr/>
        </p:nvSpPr>
        <p:spPr>
          <a:xfrm>
            <a:off x="57246" y="5436536"/>
            <a:ext cx="1892055" cy="992287"/>
          </a:xfrm>
          <a:prstGeom prst="roundRect">
            <a:avLst>
              <a:gd name="adj" fmla="val 3600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E1B1A020-A0FB-A097-001F-42FC2383103F}"/>
              </a:ext>
            </a:extLst>
          </p:cNvPr>
          <p:cNvSpPr/>
          <p:nvPr/>
        </p:nvSpPr>
        <p:spPr>
          <a:xfrm>
            <a:off x="318674" y="5777650"/>
            <a:ext cx="136919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917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Milestone 4</a:t>
            </a:r>
            <a:endParaRPr lang="en-US" sz="191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64506"/>
            <a:ext cx="5049838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Challenges Faced &amp; Resolutions</a:t>
            </a:r>
          </a:p>
        </p:txBody>
      </p:sp>
      <p:sp>
        <p:nvSpPr>
          <p:cNvPr id="3" name="Text 1"/>
          <p:cNvSpPr/>
          <p:nvPr/>
        </p:nvSpPr>
        <p:spPr>
          <a:xfrm>
            <a:off x="661492" y="1811933"/>
            <a:ext cx="1086901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Throughout the project, we encountered and successfully resolved several challenges to ensure the integrity and effectiveness of our BI solution.</a:t>
            </a:r>
            <a:endParaRPr lang="en-US" sz="1292" dirty="0"/>
          </a:p>
        </p:txBody>
      </p:sp>
      <p:sp>
        <p:nvSpPr>
          <p:cNvPr id="4" name="Shape 2"/>
          <p:cNvSpPr/>
          <p:nvPr/>
        </p:nvSpPr>
        <p:spPr>
          <a:xfrm>
            <a:off x="661492" y="2775248"/>
            <a:ext cx="5351859" cy="1484709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756198"/>
            <a:ext cx="5351859" cy="7620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375" y="2527201"/>
            <a:ext cx="496094" cy="4960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38203" y="2651224"/>
            <a:ext cx="198438" cy="24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542" dirty="0"/>
          </a:p>
        </p:txBody>
      </p:sp>
      <p:sp>
        <p:nvSpPr>
          <p:cNvPr id="8" name="Text 4"/>
          <p:cNvSpPr/>
          <p:nvPr/>
        </p:nvSpPr>
        <p:spPr>
          <a:xfrm>
            <a:off x="845840" y="3188693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Quality</a:t>
            </a:r>
            <a:endParaRPr lang="en-US" sz="1625" dirty="0"/>
          </a:p>
        </p:txBody>
      </p:sp>
      <p:sp>
        <p:nvSpPr>
          <p:cNvPr id="9" name="Text 5"/>
          <p:cNvSpPr/>
          <p:nvPr/>
        </p:nvSpPr>
        <p:spPr>
          <a:xfrm>
            <a:off x="845840" y="3546376"/>
            <a:ext cx="498316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Challenge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- Poor data quality was resolved through rigorous cleaning and validation processes.</a:t>
            </a:r>
          </a:p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Resolution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- Resolved through data cleaning, standardization, and calculated fields.</a:t>
            </a:r>
          </a:p>
          <a:p>
            <a:pPr>
              <a:lnSpc>
                <a:spcPts val="2083"/>
              </a:lnSpc>
            </a:pPr>
            <a:endParaRPr lang="en-US" sz="1292" dirty="0">
              <a:solidFill>
                <a:srgbClr val="3D3E44"/>
              </a:solidFill>
              <a:latin typeface="Inter Light" pitchFamily="34" charset="0"/>
              <a:ea typeface="Inter Light" pitchFamily="34" charset="-122"/>
              <a:cs typeface="Inter Light" pitchFamily="34" charset="-120"/>
            </a:endParaRPr>
          </a:p>
          <a:p>
            <a:pPr>
              <a:lnSpc>
                <a:spcPts val="2083"/>
              </a:lnSpc>
            </a:pPr>
            <a:endParaRPr lang="en-US" sz="1292" dirty="0"/>
          </a:p>
        </p:txBody>
      </p:sp>
      <p:sp>
        <p:nvSpPr>
          <p:cNvPr id="10" name="Shape 6"/>
          <p:cNvSpPr/>
          <p:nvPr/>
        </p:nvSpPr>
        <p:spPr>
          <a:xfrm>
            <a:off x="6178650" y="2775248"/>
            <a:ext cx="5351859" cy="1484709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50" y="2756198"/>
            <a:ext cx="5351859" cy="7620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532" y="2527201"/>
            <a:ext cx="496094" cy="4960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755360" y="2651224"/>
            <a:ext cx="198438" cy="24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542" dirty="0"/>
          </a:p>
        </p:txBody>
      </p:sp>
      <p:sp>
        <p:nvSpPr>
          <p:cNvPr id="14" name="Text 8"/>
          <p:cNvSpPr/>
          <p:nvPr/>
        </p:nvSpPr>
        <p:spPr>
          <a:xfrm>
            <a:off x="6362997" y="3188693"/>
            <a:ext cx="2403872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Complex Relationships</a:t>
            </a:r>
            <a:endParaRPr lang="en-US" sz="1625" dirty="0"/>
          </a:p>
        </p:txBody>
      </p:sp>
      <p:sp>
        <p:nvSpPr>
          <p:cNvPr id="15" name="Text 9"/>
          <p:cNvSpPr/>
          <p:nvPr/>
        </p:nvSpPr>
        <p:spPr>
          <a:xfrm>
            <a:off x="6362998" y="3546376"/>
            <a:ext cx="498316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Challenge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- Handled via a well-designed star schema for efficient data querying.</a:t>
            </a:r>
          </a:p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Resolution -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Solved by designing star schema and optimized relationships</a:t>
            </a:r>
          </a:p>
        </p:txBody>
      </p:sp>
      <p:sp>
        <p:nvSpPr>
          <p:cNvPr id="16" name="Shape 10"/>
          <p:cNvSpPr/>
          <p:nvPr/>
        </p:nvSpPr>
        <p:spPr>
          <a:xfrm>
            <a:off x="651369" y="4802088"/>
            <a:ext cx="5351859" cy="1220093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69" y="4783038"/>
            <a:ext cx="5351859" cy="7620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375" y="4425256"/>
            <a:ext cx="496094" cy="49609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238203" y="4549279"/>
            <a:ext cx="198438" cy="24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542" dirty="0"/>
          </a:p>
        </p:txBody>
      </p:sp>
      <p:sp>
        <p:nvSpPr>
          <p:cNvPr id="20" name="Text 12"/>
          <p:cNvSpPr/>
          <p:nvPr/>
        </p:nvSpPr>
        <p:spPr>
          <a:xfrm>
            <a:off x="835717" y="5215532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Advanced KPIs</a:t>
            </a:r>
            <a:endParaRPr lang="en-US" sz="1625" dirty="0"/>
          </a:p>
        </p:txBody>
      </p:sp>
      <p:sp>
        <p:nvSpPr>
          <p:cNvPr id="21" name="Text 13"/>
          <p:cNvSpPr/>
          <p:nvPr/>
        </p:nvSpPr>
        <p:spPr>
          <a:xfrm>
            <a:off x="835717" y="5573216"/>
            <a:ext cx="498316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Challenge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- Built using sophisticated DAX expressions for accurate metrics.</a:t>
            </a:r>
          </a:p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Resolution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- 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Handled using advanced DAX measures and time intelligence.</a:t>
            </a:r>
          </a:p>
          <a:p>
            <a:pPr>
              <a:lnSpc>
                <a:spcPts val="2083"/>
              </a:lnSpc>
            </a:pPr>
            <a:endParaRPr lang="en-US" sz="1292" dirty="0"/>
          </a:p>
        </p:txBody>
      </p:sp>
      <p:sp>
        <p:nvSpPr>
          <p:cNvPr id="22" name="Shape 14"/>
          <p:cNvSpPr/>
          <p:nvPr/>
        </p:nvSpPr>
        <p:spPr>
          <a:xfrm>
            <a:off x="6188772" y="4802088"/>
            <a:ext cx="5351859" cy="1220093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72" y="4783038"/>
            <a:ext cx="5351859" cy="7620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532" y="4425256"/>
            <a:ext cx="496094" cy="496094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8755360" y="4549279"/>
            <a:ext cx="198438" cy="24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1542" dirty="0"/>
          </a:p>
        </p:txBody>
      </p:sp>
      <p:sp>
        <p:nvSpPr>
          <p:cNvPr id="26" name="Text 16"/>
          <p:cNvSpPr/>
          <p:nvPr/>
        </p:nvSpPr>
        <p:spPr>
          <a:xfrm>
            <a:off x="6373120" y="5215532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Dashboard Clutter</a:t>
            </a:r>
            <a:endParaRPr lang="en-US" sz="1625" dirty="0"/>
          </a:p>
        </p:txBody>
      </p:sp>
      <p:sp>
        <p:nvSpPr>
          <p:cNvPr id="27" name="Text 17"/>
          <p:cNvSpPr/>
          <p:nvPr/>
        </p:nvSpPr>
        <p:spPr>
          <a:xfrm>
            <a:off x="6275287" y="5569439"/>
            <a:ext cx="4983163" cy="68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Challenge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- Reduced through thoughtful redesign and user-centric layout.</a:t>
            </a:r>
          </a:p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Resolution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- 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Improved layout with focused KPIs and structured dashboards.</a:t>
            </a:r>
          </a:p>
          <a:p>
            <a:pPr>
              <a:lnSpc>
                <a:spcPts val="2083"/>
              </a:lnSpc>
            </a:pPr>
            <a:endParaRPr lang="en-US" sz="129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38014"/>
            <a:ext cx="6922790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Insights from the Dashboard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1785442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BI solution revealed critical insights that can directly inform strategic decisions for restaurants.</a:t>
            </a:r>
            <a:endParaRPr lang="en-US" sz="1292" dirty="0"/>
          </a:p>
        </p:txBody>
      </p:sp>
      <p:sp>
        <p:nvSpPr>
          <p:cNvPr id="4" name="Shape 2"/>
          <p:cNvSpPr/>
          <p:nvPr/>
        </p:nvSpPr>
        <p:spPr>
          <a:xfrm>
            <a:off x="661492" y="2236094"/>
            <a:ext cx="5351859" cy="1626989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41" y="2407742"/>
            <a:ext cx="496094" cy="49609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566" y="2544069"/>
            <a:ext cx="223243" cy="2232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3140" y="3069133"/>
            <a:ext cx="2287885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 Performer Items</a:t>
            </a:r>
            <a:endParaRPr lang="en-US" sz="1625" dirty="0"/>
          </a:p>
        </p:txBody>
      </p:sp>
      <p:sp>
        <p:nvSpPr>
          <p:cNvPr id="8" name="Text 4"/>
          <p:cNvSpPr/>
          <p:nvPr/>
        </p:nvSpPr>
        <p:spPr>
          <a:xfrm>
            <a:off x="833140" y="3426817"/>
            <a:ext cx="500856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Identified products that significantly drive overall revenue.</a:t>
            </a:r>
            <a:endParaRPr lang="en-US" sz="1292" dirty="0"/>
          </a:p>
        </p:txBody>
      </p:sp>
      <p:sp>
        <p:nvSpPr>
          <p:cNvPr id="9" name="Shape 5"/>
          <p:cNvSpPr/>
          <p:nvPr/>
        </p:nvSpPr>
        <p:spPr>
          <a:xfrm>
            <a:off x="6178650" y="2236094"/>
            <a:ext cx="5351859" cy="1626989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298" y="2407742"/>
            <a:ext cx="496094" cy="49609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86724" y="2544069"/>
            <a:ext cx="223243" cy="2232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50298" y="3069133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Beverage Margins</a:t>
            </a:r>
            <a:endParaRPr lang="en-US" sz="1625" dirty="0"/>
          </a:p>
        </p:txBody>
      </p:sp>
      <p:sp>
        <p:nvSpPr>
          <p:cNvPr id="13" name="Text 7"/>
          <p:cNvSpPr/>
          <p:nvPr/>
        </p:nvSpPr>
        <p:spPr>
          <a:xfrm>
            <a:off x="6350298" y="3426817"/>
            <a:ext cx="500856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Beverages consistently show the highest profit margins.</a:t>
            </a:r>
            <a:endParaRPr lang="en-US" sz="1292" dirty="0"/>
          </a:p>
        </p:txBody>
      </p:sp>
      <p:sp>
        <p:nvSpPr>
          <p:cNvPr id="14" name="Shape 8"/>
          <p:cNvSpPr/>
          <p:nvPr/>
        </p:nvSpPr>
        <p:spPr>
          <a:xfrm>
            <a:off x="661492" y="4028381"/>
            <a:ext cx="5351859" cy="1891606"/>
          </a:xfrm>
          <a:prstGeom prst="roundRect">
            <a:avLst>
              <a:gd name="adj" fmla="val 786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41" y="4200030"/>
            <a:ext cx="496094" cy="496094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566" y="4336356"/>
            <a:ext cx="223243" cy="22324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33140" y="4861421"/>
            <a:ext cx="2868018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Organic Channel Retention</a:t>
            </a:r>
            <a:endParaRPr lang="en-US" sz="1625" dirty="0"/>
          </a:p>
        </p:txBody>
      </p:sp>
      <p:sp>
        <p:nvSpPr>
          <p:cNvPr id="18" name="Text 10"/>
          <p:cNvSpPr/>
          <p:nvPr/>
        </p:nvSpPr>
        <p:spPr>
          <a:xfrm>
            <a:off x="833140" y="5219105"/>
            <a:ext cx="500856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Customers acquired through organic channels exhibit better retention rates.</a:t>
            </a:r>
            <a:endParaRPr lang="en-US" sz="1292" dirty="0"/>
          </a:p>
        </p:txBody>
      </p:sp>
      <p:sp>
        <p:nvSpPr>
          <p:cNvPr id="19" name="Shape 11"/>
          <p:cNvSpPr/>
          <p:nvPr/>
        </p:nvSpPr>
        <p:spPr>
          <a:xfrm>
            <a:off x="6178650" y="4028381"/>
            <a:ext cx="5351859" cy="1891606"/>
          </a:xfrm>
          <a:prstGeom prst="roundRect">
            <a:avLst>
              <a:gd name="adj" fmla="val 786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298" y="4200030"/>
            <a:ext cx="496094" cy="496094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6724" y="4336356"/>
            <a:ext cx="223243" cy="223243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6350298" y="4861421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Delivery Delays</a:t>
            </a:r>
            <a:endParaRPr lang="en-US" sz="1625" dirty="0"/>
          </a:p>
        </p:txBody>
      </p:sp>
      <p:sp>
        <p:nvSpPr>
          <p:cNvPr id="23" name="Text 13"/>
          <p:cNvSpPr/>
          <p:nvPr/>
        </p:nvSpPr>
        <p:spPr>
          <a:xfrm>
            <a:off x="6350298" y="5219105"/>
            <a:ext cx="500856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Directly correlate with an increase in negative customer feedback.</a:t>
            </a:r>
            <a:endParaRPr lang="en-US" sz="129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829569"/>
            <a:ext cx="6297018" cy="103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Feature Enhancements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61492" y="2111078"/>
            <a:ext cx="629701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 further elevate the BI solution, we propose several advanced enhancements to provide even deeper insights and predictive capabilities.</a:t>
            </a:r>
            <a:endParaRPr lang="en-US" sz="129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2826345"/>
            <a:ext cx="826889" cy="9922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53680" y="2991644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Predictive Analytics</a:t>
            </a:r>
            <a:endParaRPr lang="en-US" sz="1625" dirty="0"/>
          </a:p>
        </p:txBody>
      </p:sp>
      <p:sp>
        <p:nvSpPr>
          <p:cNvPr id="7" name="Text 3"/>
          <p:cNvSpPr/>
          <p:nvPr/>
        </p:nvSpPr>
        <p:spPr>
          <a:xfrm>
            <a:off x="1653679" y="3349327"/>
            <a:ext cx="530483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Forecast future trends and potential outcomes.</a:t>
            </a:r>
            <a:endParaRPr lang="en-US" sz="129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2" y="3818632"/>
            <a:ext cx="826889" cy="9922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53680" y="3983931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Price Optimization</a:t>
            </a:r>
            <a:endParaRPr lang="en-US" sz="1625" dirty="0"/>
          </a:p>
        </p:txBody>
      </p:sp>
      <p:sp>
        <p:nvSpPr>
          <p:cNvPr id="10" name="Text 5"/>
          <p:cNvSpPr/>
          <p:nvPr/>
        </p:nvSpPr>
        <p:spPr>
          <a:xfrm>
            <a:off x="1653679" y="4341614"/>
            <a:ext cx="530483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Determine optimal pricing strategies for menu items.</a:t>
            </a:r>
            <a:endParaRPr lang="en-US" sz="129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2" y="4810919"/>
            <a:ext cx="826889" cy="12175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53680" y="4976218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Churn Modeling</a:t>
            </a:r>
            <a:endParaRPr lang="en-US" sz="1625" dirty="0"/>
          </a:p>
        </p:txBody>
      </p:sp>
      <p:sp>
        <p:nvSpPr>
          <p:cNvPr id="13" name="Text 7"/>
          <p:cNvSpPr/>
          <p:nvPr/>
        </p:nvSpPr>
        <p:spPr>
          <a:xfrm>
            <a:off x="1653679" y="5333901"/>
            <a:ext cx="5304830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Identify customers at risk of leaving and implement retention strategies.</a:t>
            </a:r>
            <a:endParaRPr lang="en-US" sz="129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0030" y="363935"/>
            <a:ext cx="6965057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42"/>
              </a:lnSpc>
            </a:pPr>
            <a:r>
              <a:rPr lang="en-US" sz="2417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Conclusion: Transforming Data into Strategy</a:t>
            </a:r>
            <a:endParaRPr lang="en-US" sz="2417" dirty="0"/>
          </a:p>
        </p:txBody>
      </p:sp>
      <p:sp>
        <p:nvSpPr>
          <p:cNvPr id="3" name="Text 1"/>
          <p:cNvSpPr/>
          <p:nvPr/>
        </p:nvSpPr>
        <p:spPr>
          <a:xfrm>
            <a:off x="1190030" y="939800"/>
            <a:ext cx="9811842" cy="17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project successfully demonstrates the power of Business Intelligence in converting raw operational data into actionable strategic insights.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45" y="1219399"/>
            <a:ext cx="7987010" cy="49950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00251" y="3476836"/>
            <a:ext cx="1646664" cy="55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67"/>
              </a:lnSpc>
            </a:pPr>
            <a:r>
              <a:rPr lang="en-US" sz="1708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Delivery Performance</a:t>
            </a:r>
            <a:endParaRPr lang="en-US" sz="1708" dirty="0"/>
          </a:p>
        </p:txBody>
      </p:sp>
      <p:sp>
        <p:nvSpPr>
          <p:cNvPr id="6" name="Text 3"/>
          <p:cNvSpPr/>
          <p:nvPr/>
        </p:nvSpPr>
        <p:spPr>
          <a:xfrm>
            <a:off x="5272249" y="5588632"/>
            <a:ext cx="1646664" cy="55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1708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Improved Retention</a:t>
            </a:r>
            <a:endParaRPr lang="en-US" sz="1708" dirty="0"/>
          </a:p>
        </p:txBody>
      </p:sp>
      <p:sp>
        <p:nvSpPr>
          <p:cNvPr id="7" name="Text 4"/>
          <p:cNvSpPr/>
          <p:nvPr/>
        </p:nvSpPr>
        <p:spPr>
          <a:xfrm>
            <a:off x="8244706" y="3475763"/>
            <a:ext cx="1646665" cy="55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Menu Optimization</a:t>
            </a:r>
            <a:endParaRPr lang="en-US" sz="1708" dirty="0"/>
          </a:p>
        </p:txBody>
      </p:sp>
      <p:sp>
        <p:nvSpPr>
          <p:cNvPr id="8" name="Text 5"/>
          <p:cNvSpPr/>
          <p:nvPr/>
        </p:nvSpPr>
        <p:spPr>
          <a:xfrm>
            <a:off x="5272249" y="1293139"/>
            <a:ext cx="1646664" cy="55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1708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Revenue Growth</a:t>
            </a:r>
            <a:endParaRPr lang="en-US" sz="1708" dirty="0"/>
          </a:p>
        </p:txBody>
      </p:sp>
      <p:sp>
        <p:nvSpPr>
          <p:cNvPr id="9" name="Text 6"/>
          <p:cNvSpPr/>
          <p:nvPr/>
        </p:nvSpPr>
        <p:spPr>
          <a:xfrm>
            <a:off x="1190030" y="6319739"/>
            <a:ext cx="9811842" cy="17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By leveraging BI, restaurants can achieve significant improvements in revenue, menu profitability, customer loyalty, and delivery efficiency.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64747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1427064" y="946745"/>
            <a:ext cx="1788914" cy="223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endParaRPr lang="en-US" sz="2667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1CA686-1EFC-7E3E-97F6-6E3F192B03C6}"/>
              </a:ext>
            </a:extLst>
          </p:cNvPr>
          <p:cNvGrpSpPr/>
          <p:nvPr/>
        </p:nvGrpSpPr>
        <p:grpSpPr>
          <a:xfrm>
            <a:off x="501388" y="1058515"/>
            <a:ext cx="11189223" cy="5572496"/>
            <a:chOff x="501388" y="1285504"/>
            <a:chExt cx="11189223" cy="5572496"/>
          </a:xfrm>
        </p:grpSpPr>
        <p:sp>
          <p:nvSpPr>
            <p:cNvPr id="3" name="Shape 1"/>
            <p:cNvSpPr/>
            <p:nvPr/>
          </p:nvSpPr>
          <p:spPr>
            <a:xfrm>
              <a:off x="501388" y="1285504"/>
              <a:ext cx="11189223" cy="5572496"/>
            </a:xfrm>
            <a:prstGeom prst="roundRect">
              <a:avLst>
                <a:gd name="adj" fmla="val 3632"/>
              </a:avLst>
            </a:prstGeom>
            <a:solidFill>
              <a:srgbClr val="C6C9DC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 3"/>
            <p:cNvSpPr/>
            <p:nvPr/>
          </p:nvSpPr>
          <p:spPr>
            <a:xfrm>
              <a:off x="629275" y="1441753"/>
              <a:ext cx="10933448" cy="50184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r>
                <a:rPr lang="en-US" sz="2333" dirty="0"/>
                <a:t>We would like to express our heartfelt gratitude to:</a:t>
              </a:r>
            </a:p>
            <a:p>
              <a:r>
                <a:rPr lang="en-US" sz="2333" dirty="0"/>
                <a:t>Infosys Springboard Team– for organizing this valuable internship opportunity.</a:t>
              </a:r>
            </a:p>
            <a:p>
              <a:r>
                <a:rPr lang="en-US" sz="2333" dirty="0"/>
                <a:t>Our Mentor(Nityasree mam) - for her continuous support and feedback.</a:t>
              </a:r>
            </a:p>
            <a:p>
              <a:r>
                <a:rPr lang="en-US" sz="2333" dirty="0"/>
                <a:t>My Teammates(Garvit Rajpoot, Vanshika) – for collaboration, encouragement, </a:t>
              </a:r>
            </a:p>
            <a:p>
              <a:r>
                <a:rPr lang="en-US" sz="2333" dirty="0"/>
                <a:t>and insights. This internship has been a significant step in our professional growth </a:t>
              </a:r>
            </a:p>
            <a:p>
              <a:r>
                <a:rPr lang="en-US" sz="2333" dirty="0"/>
                <a:t>and technical journey.</a:t>
              </a:r>
            </a:p>
            <a:p>
              <a:r>
                <a:rPr lang="en-US" sz="2333" dirty="0"/>
                <a:t>References:</a:t>
              </a:r>
            </a:p>
            <a:p>
              <a:r>
                <a:rPr lang="en-US" sz="2333" dirty="0"/>
                <a:t> </a:t>
              </a:r>
            </a:p>
            <a:p>
              <a:r>
                <a:rPr lang="en-US" sz="2333" dirty="0"/>
                <a:t>Microsoft Power BI Documentation - Food_trend.pbix</a:t>
              </a:r>
            </a:p>
            <a:p>
              <a:r>
                <a:rPr lang="en-US" sz="2333" dirty="0"/>
                <a:t>Infosys Springboard Virtual Internship course materials - dim_customer.csv, </a:t>
              </a:r>
            </a:p>
            <a:p>
              <a:r>
                <a:rPr lang="en-US" sz="2333" dirty="0"/>
                <a:t>	dim_delivery_partner_.csv, dim_menu_item.csv, dim_restaurant.csv, </a:t>
              </a:r>
            </a:p>
            <a:p>
              <a:r>
                <a:rPr lang="en-US" sz="2333" dirty="0"/>
                <a:t>	fact_delivery_performance.csv, fact_order_items.csv, fact_orders.csv, </a:t>
              </a:r>
            </a:p>
            <a:p>
              <a:r>
                <a:rPr lang="en-US" sz="2333" dirty="0"/>
                <a:t>	fact_ratings.csv, Balaji Fast Food Sales.csv</a:t>
              </a:r>
            </a:p>
            <a:p>
              <a:endParaRPr lang="en-US" sz="2333" dirty="0"/>
            </a:p>
            <a:p>
              <a:r>
                <a:rPr lang="en-US" sz="2333" dirty="0"/>
                <a:t>Data Sources – Dataful and Kaggle</a:t>
              </a:r>
            </a:p>
          </p:txBody>
        </p:sp>
      </p:grpSp>
      <p:sp>
        <p:nvSpPr>
          <p:cNvPr id="2" name="Text 0"/>
          <p:cNvSpPr/>
          <p:nvPr/>
        </p:nvSpPr>
        <p:spPr>
          <a:xfrm>
            <a:off x="3652540" y="545505"/>
            <a:ext cx="4886920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17"/>
              </a:lnSpc>
            </a:pPr>
            <a:r>
              <a:rPr lang="en-US" sz="4000" b="1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Acknowledgment &amp; References</a:t>
            </a:r>
            <a:endParaRPr lang="en-US" sz="4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83F7EA-F316-9C62-E687-BA107E053C07}"/>
              </a:ext>
            </a:extLst>
          </p:cNvPr>
          <p:cNvSpPr/>
          <p:nvPr/>
        </p:nvSpPr>
        <p:spPr>
          <a:xfrm>
            <a:off x="2722278" y="2130573"/>
            <a:ext cx="6747443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88373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330</TotalTime>
  <Words>660</Words>
  <Application>Microsoft Office PowerPoint</Application>
  <PresentationFormat>Widescreen</PresentationFormat>
  <Paragraphs>103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Batang</vt:lpstr>
      <vt:lpstr>Arial</vt:lpstr>
      <vt:lpstr>Calibri</vt:lpstr>
      <vt:lpstr>Inter Light</vt:lpstr>
      <vt:lpstr>Montserrat Medium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Shashank kumar Singh</dc:creator>
  <cp:lastModifiedBy>Shashank kumar Singh</cp:lastModifiedBy>
  <cp:revision>15</cp:revision>
  <dcterms:created xsi:type="dcterms:W3CDTF">2026-02-07T14:11:15Z</dcterms:created>
  <dcterms:modified xsi:type="dcterms:W3CDTF">2026-02-11T15:25:25Z</dcterms:modified>
</cp:coreProperties>
</file>